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4" r:id="rId6"/>
    <p:sldId id="283" r:id="rId7"/>
    <p:sldId id="273" r:id="rId8"/>
    <p:sldId id="275" r:id="rId9"/>
    <p:sldId id="276" r:id="rId10"/>
    <p:sldId id="279" r:id="rId11"/>
    <p:sldId id="264" r:id="rId12"/>
    <p:sldId id="265" r:id="rId13"/>
    <p:sldId id="266" r:id="rId14"/>
    <p:sldId id="267" r:id="rId15"/>
    <p:sldId id="284" r:id="rId16"/>
    <p:sldId id="268" r:id="rId17"/>
    <p:sldId id="271" r:id="rId18"/>
    <p:sldId id="285" r:id="rId19"/>
    <p:sldId id="269" r:id="rId20"/>
    <p:sldId id="270" r:id="rId21"/>
    <p:sldId id="277" r:id="rId22"/>
    <p:sldId id="278" r:id="rId23"/>
    <p:sldId id="286" r:id="rId24"/>
    <p:sldId id="287" r:id="rId25"/>
    <p:sldId id="272" r:id="rId26"/>
    <p:sldId id="280" r:id="rId27"/>
    <p:sldId id="281" r:id="rId28"/>
    <p:sldId id="257" r:id="rId29"/>
    <p:sldId id="258" r:id="rId30"/>
    <p:sldId id="263" r:id="rId31"/>
    <p:sldId id="259" r:id="rId32"/>
    <p:sldId id="282" r:id="rId33"/>
    <p:sldId id="260" r:id="rId34"/>
    <p:sldId id="261" r:id="rId35"/>
    <p:sldId id="26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951683-ECAB-461C-AEC1-A31E5403643C}" v="3" dt="2019-03-01T14:29:12.1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H, IAN" userId="73eb2fb1-b3a4-4e90-80e6-12b1d2e702a9" providerId="ADAL" clId="{51951683-ECAB-461C-AEC1-A31E5403643C}"/>
    <pc:docChg chg="custSel addSld modSld sldOrd">
      <pc:chgData name="SMITH, IAN" userId="73eb2fb1-b3a4-4e90-80e6-12b1d2e702a9" providerId="ADAL" clId="{51951683-ECAB-461C-AEC1-A31E5403643C}" dt="2019-03-11T12:41:55.341" v="601" actId="20577"/>
      <pc:docMkLst>
        <pc:docMk/>
      </pc:docMkLst>
      <pc:sldChg chg="modSp">
        <pc:chgData name="SMITH, IAN" userId="73eb2fb1-b3a4-4e90-80e6-12b1d2e702a9" providerId="ADAL" clId="{51951683-ECAB-461C-AEC1-A31E5403643C}" dt="2019-03-07T14:47:41.471" v="94" actId="20577"/>
        <pc:sldMkLst>
          <pc:docMk/>
          <pc:sldMk cId="0" sldId="268"/>
        </pc:sldMkLst>
        <pc:spChg chg="mod">
          <ac:chgData name="SMITH, IAN" userId="73eb2fb1-b3a4-4e90-80e6-12b1d2e702a9" providerId="ADAL" clId="{51951683-ECAB-461C-AEC1-A31E5403643C}" dt="2019-03-07T14:47:41.471" v="94" actId="20577"/>
          <ac:spMkLst>
            <pc:docMk/>
            <pc:sldMk cId="0" sldId="268"/>
            <ac:spMk id="2" creationId="{00000000-0000-0000-0000-000000000000}"/>
          </ac:spMkLst>
        </pc:spChg>
      </pc:sldChg>
      <pc:sldChg chg="modSp">
        <pc:chgData name="SMITH, IAN" userId="73eb2fb1-b3a4-4e90-80e6-12b1d2e702a9" providerId="ADAL" clId="{51951683-ECAB-461C-AEC1-A31E5403643C}" dt="2019-03-07T14:49:07.895" v="100" actId="20577"/>
        <pc:sldMkLst>
          <pc:docMk/>
          <pc:sldMk cId="0" sldId="270"/>
        </pc:sldMkLst>
        <pc:spChg chg="mod">
          <ac:chgData name="SMITH, IAN" userId="73eb2fb1-b3a4-4e90-80e6-12b1d2e702a9" providerId="ADAL" clId="{51951683-ECAB-461C-AEC1-A31E5403643C}" dt="2019-03-07T14:49:07.895" v="100" actId="20577"/>
          <ac:spMkLst>
            <pc:docMk/>
            <pc:sldMk cId="0" sldId="270"/>
            <ac:spMk id="3" creationId="{00000000-0000-0000-0000-000000000000}"/>
          </ac:spMkLst>
        </pc:spChg>
      </pc:sldChg>
      <pc:sldChg chg="modSp">
        <pc:chgData name="SMITH, IAN" userId="73eb2fb1-b3a4-4e90-80e6-12b1d2e702a9" providerId="ADAL" clId="{51951683-ECAB-461C-AEC1-A31E5403643C}" dt="2019-03-01T14:28:53.562" v="1"/>
        <pc:sldMkLst>
          <pc:docMk/>
          <pc:sldMk cId="900195758" sldId="274"/>
        </pc:sldMkLst>
        <pc:spChg chg="mod">
          <ac:chgData name="SMITH, IAN" userId="73eb2fb1-b3a4-4e90-80e6-12b1d2e702a9" providerId="ADAL" clId="{51951683-ECAB-461C-AEC1-A31E5403643C}" dt="2019-03-01T14:28:53.562" v="1"/>
          <ac:spMkLst>
            <pc:docMk/>
            <pc:sldMk cId="900195758" sldId="274"/>
            <ac:spMk id="3" creationId="{00000000-0000-0000-0000-000000000000}"/>
          </ac:spMkLst>
        </pc:spChg>
      </pc:sldChg>
      <pc:sldChg chg="add">
        <pc:chgData name="SMITH, IAN" userId="73eb2fb1-b3a4-4e90-80e6-12b1d2e702a9" providerId="ADAL" clId="{51951683-ECAB-461C-AEC1-A31E5403643C}" dt="2019-03-01T14:29:12.103" v="2"/>
        <pc:sldMkLst>
          <pc:docMk/>
          <pc:sldMk cId="3556506540" sldId="283"/>
        </pc:sldMkLst>
      </pc:sldChg>
      <pc:sldChg chg="add">
        <pc:chgData name="SMITH, IAN" userId="73eb2fb1-b3a4-4e90-80e6-12b1d2e702a9" providerId="ADAL" clId="{51951683-ECAB-461C-AEC1-A31E5403643C}" dt="2019-03-07T14:46:44.359" v="89"/>
        <pc:sldMkLst>
          <pc:docMk/>
          <pc:sldMk cId="1862378388" sldId="284"/>
        </pc:sldMkLst>
      </pc:sldChg>
      <pc:sldChg chg="add ord">
        <pc:chgData name="SMITH, IAN" userId="73eb2fb1-b3a4-4e90-80e6-12b1d2e702a9" providerId="ADAL" clId="{51951683-ECAB-461C-AEC1-A31E5403643C}" dt="2019-03-07T14:48:17.588" v="96"/>
        <pc:sldMkLst>
          <pc:docMk/>
          <pc:sldMk cId="915652732" sldId="285"/>
        </pc:sldMkLst>
      </pc:sldChg>
      <pc:sldChg chg="modSp add">
        <pc:chgData name="SMITH, IAN" userId="73eb2fb1-b3a4-4e90-80e6-12b1d2e702a9" providerId="ADAL" clId="{51951683-ECAB-461C-AEC1-A31E5403643C}" dt="2019-03-08T13:44:26.779" v="487" actId="20577"/>
        <pc:sldMkLst>
          <pc:docMk/>
          <pc:sldMk cId="3655033120" sldId="286"/>
        </pc:sldMkLst>
        <pc:spChg chg="mod">
          <ac:chgData name="SMITH, IAN" userId="73eb2fb1-b3a4-4e90-80e6-12b1d2e702a9" providerId="ADAL" clId="{51951683-ECAB-461C-AEC1-A31E5403643C}" dt="2019-03-08T13:41:43.609" v="138" actId="20577"/>
          <ac:spMkLst>
            <pc:docMk/>
            <pc:sldMk cId="3655033120" sldId="286"/>
            <ac:spMk id="2" creationId="{9E62C900-E4BB-4BE8-ABDB-4C647FDCCA95}"/>
          </ac:spMkLst>
        </pc:spChg>
        <pc:spChg chg="mod">
          <ac:chgData name="SMITH, IAN" userId="73eb2fb1-b3a4-4e90-80e6-12b1d2e702a9" providerId="ADAL" clId="{51951683-ECAB-461C-AEC1-A31E5403643C}" dt="2019-03-08T13:44:26.779" v="487" actId="20577"/>
          <ac:spMkLst>
            <pc:docMk/>
            <pc:sldMk cId="3655033120" sldId="286"/>
            <ac:spMk id="3" creationId="{278538B4-9F66-4599-98B0-9B5044109302}"/>
          </ac:spMkLst>
        </pc:spChg>
      </pc:sldChg>
      <pc:sldChg chg="modSp add">
        <pc:chgData name="SMITH, IAN" userId="73eb2fb1-b3a4-4e90-80e6-12b1d2e702a9" providerId="ADAL" clId="{51951683-ECAB-461C-AEC1-A31E5403643C}" dt="2019-03-11T12:41:55.341" v="601" actId="20577"/>
        <pc:sldMkLst>
          <pc:docMk/>
          <pc:sldMk cId="317664910" sldId="287"/>
        </pc:sldMkLst>
        <pc:spChg chg="mod">
          <ac:chgData name="SMITH, IAN" userId="73eb2fb1-b3a4-4e90-80e6-12b1d2e702a9" providerId="ADAL" clId="{51951683-ECAB-461C-AEC1-A31E5403643C}" dt="2019-03-11T12:41:20.073" v="506" actId="20577"/>
          <ac:spMkLst>
            <pc:docMk/>
            <pc:sldMk cId="317664910" sldId="287"/>
            <ac:spMk id="2" creationId="{7777ADD5-176A-462D-8909-3EA60C98C286}"/>
          </ac:spMkLst>
        </pc:spChg>
        <pc:spChg chg="mod">
          <ac:chgData name="SMITH, IAN" userId="73eb2fb1-b3a4-4e90-80e6-12b1d2e702a9" providerId="ADAL" clId="{51951683-ECAB-461C-AEC1-A31E5403643C}" dt="2019-03-11T12:41:55.341" v="601" actId="20577"/>
          <ac:spMkLst>
            <pc:docMk/>
            <pc:sldMk cId="317664910" sldId="287"/>
            <ac:spMk id="3" creationId="{F51669E6-813C-49EB-A936-D74328455943}"/>
          </ac:spMkLst>
        </pc:spChg>
      </pc:sldChg>
    </pc:docChg>
  </pc:docChgLst>
  <pc:docChgLst>
    <pc:chgData name="SMITH, IAN" userId="73eb2fb1-b3a4-4e90-80e6-12b1d2e702a9" providerId="ADAL" clId="{2B92676C-4570-4B06-B1B1-7C938B435FE5}"/>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B2751D-324E-488C-9674-617956FE5E11}" type="datetimeFigureOut">
              <a:rPr lang="en-US" smtClean="0"/>
              <a:pPr/>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B2751D-324E-488C-9674-617956FE5E11}" type="datetimeFigureOut">
              <a:rPr lang="en-US" smtClean="0"/>
              <a:pPr/>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B2751D-324E-488C-9674-617956FE5E11}" type="datetimeFigureOut">
              <a:rPr lang="en-US" smtClean="0"/>
              <a:pPr/>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B2751D-324E-488C-9674-617956FE5E11}" type="datetimeFigureOut">
              <a:rPr lang="en-US" smtClean="0"/>
              <a:pPr/>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B2751D-324E-488C-9674-617956FE5E11}" type="datetimeFigureOut">
              <a:rPr lang="en-US" smtClean="0"/>
              <a:pPr/>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B2751D-324E-488C-9674-617956FE5E11}" type="datetimeFigureOut">
              <a:rPr lang="en-US" smtClean="0"/>
              <a:pPr/>
              <a:t>3/11/2019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B2751D-324E-488C-9674-617956FE5E11}" type="datetimeFigureOut">
              <a:rPr lang="en-US" smtClean="0"/>
              <a:pPr/>
              <a:t>3/11/2019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B2751D-324E-488C-9674-617956FE5E11}" type="datetimeFigureOut">
              <a:rPr lang="en-US" smtClean="0"/>
              <a:pPr/>
              <a:t>3/11/2019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B2751D-324E-488C-9674-617956FE5E11}" type="datetimeFigureOut">
              <a:rPr lang="en-US" smtClean="0"/>
              <a:pPr/>
              <a:t>3/11/2019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B2751D-324E-488C-9674-617956FE5E11}" type="datetimeFigureOut">
              <a:rPr lang="en-US" smtClean="0"/>
              <a:pPr/>
              <a:t>3/11/2019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B2751D-324E-488C-9674-617956FE5E11}" type="datetimeFigureOut">
              <a:rPr lang="en-US" smtClean="0"/>
              <a:pPr/>
              <a:t>3/11/2019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B2751D-324E-488C-9674-617956FE5E11}" type="datetimeFigureOut">
              <a:rPr lang="en-US" smtClean="0"/>
              <a:pPr/>
              <a:t>3/11/2019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26A7BB-9DE7-4827-B6DA-BD363BB149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Kinematics Terms</a:t>
            </a:r>
            <a:br>
              <a:rPr lang="en-US" dirty="0"/>
            </a:br>
            <a:r>
              <a:rPr lang="en-US" dirty="0"/>
              <a:t>and Questions</a:t>
            </a:r>
          </a:p>
        </p:txBody>
      </p:sp>
      <p:sp>
        <p:nvSpPr>
          <p:cNvPr id="3" name="Subtitle 2"/>
          <p:cNvSpPr>
            <a:spLocks noGrp="1"/>
          </p:cNvSpPr>
          <p:nvPr>
            <p:ph type="subTitle" idx="1"/>
          </p:nvPr>
        </p:nvSpPr>
        <p:spPr>
          <a:xfrm>
            <a:off x="990600" y="3886200"/>
            <a:ext cx="7315200" cy="1752600"/>
          </a:xfrm>
        </p:spPr>
        <p:txBody>
          <a:bodyPr>
            <a:normAutofit/>
          </a:bodyPr>
          <a:lstStyle/>
          <a:p>
            <a:r>
              <a:rPr lang="en-US" sz="2800" dirty="0"/>
              <a:t>What measures must be known to…</a:t>
            </a:r>
          </a:p>
          <a:p>
            <a:r>
              <a:rPr lang="en-US" sz="2800" dirty="0"/>
              <a:t>Make a moving object catch a falling object?</a:t>
            </a:r>
          </a:p>
          <a:p>
            <a:r>
              <a:rPr lang="en-US" sz="2800" dirty="0"/>
              <a:t>Program a yellow light for safe use?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Distance and Displacement</a:t>
            </a:r>
          </a:p>
        </p:txBody>
      </p:sp>
      <p:sp>
        <p:nvSpPr>
          <p:cNvPr id="3" name="Content Placeholder 2"/>
          <p:cNvSpPr>
            <a:spLocks noGrp="1"/>
          </p:cNvSpPr>
          <p:nvPr>
            <p:ph idx="1"/>
          </p:nvPr>
        </p:nvSpPr>
        <p:spPr/>
        <p:txBody>
          <a:bodyPr/>
          <a:lstStyle/>
          <a:p>
            <a:r>
              <a:rPr lang="en-US" dirty="0"/>
              <a:t>During a “suicide”  athletes start at one end of the gym, sprint to the foul line (15 feet), then back to the end-line, then sprint to the mid-court line (42 feet), then back to the initial end-line, then sprint to the other foul line, then back to the initial end-line, then sprint to the opposite end line.  Determine the distance and displacement for each athlete.  A diagram of the court would be useful!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 and Velocity</a:t>
            </a:r>
          </a:p>
        </p:txBody>
      </p:sp>
      <p:sp>
        <p:nvSpPr>
          <p:cNvPr id="3" name="Content Placeholder 2"/>
          <p:cNvSpPr>
            <a:spLocks noGrp="1"/>
          </p:cNvSpPr>
          <p:nvPr>
            <p:ph idx="1"/>
          </p:nvPr>
        </p:nvSpPr>
        <p:spPr/>
        <p:txBody>
          <a:bodyPr/>
          <a:lstStyle/>
          <a:p>
            <a:r>
              <a:rPr lang="en-US" dirty="0"/>
              <a:t>What is the difference?</a:t>
            </a:r>
          </a:p>
          <a:p>
            <a:r>
              <a:rPr lang="en-US" dirty="0"/>
              <a:t>What is the same?</a:t>
            </a:r>
          </a:p>
          <a:p>
            <a:r>
              <a:rPr lang="en-US" dirty="0"/>
              <a:t>What formulas are used?</a:t>
            </a:r>
          </a:p>
          <a:p>
            <a:r>
              <a:rPr lang="en-US" dirty="0"/>
              <a:t>What do you call the value if the speed of the object isn’t constant?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0F0C6-7E2D-4021-9B8B-B064668C0C8E}"/>
              </a:ext>
            </a:extLst>
          </p:cNvPr>
          <p:cNvSpPr>
            <a:spLocks noGrp="1"/>
          </p:cNvSpPr>
          <p:nvPr>
            <p:ph type="title"/>
          </p:nvPr>
        </p:nvSpPr>
        <p:spPr/>
        <p:txBody>
          <a:bodyPr/>
          <a:lstStyle/>
          <a:p>
            <a:r>
              <a:rPr lang="en-US" dirty="0"/>
              <a:t>Average vs Instantaneous</a:t>
            </a:r>
          </a:p>
        </p:txBody>
      </p:sp>
      <p:sp>
        <p:nvSpPr>
          <p:cNvPr id="3" name="Content Placeholder 2">
            <a:extLst>
              <a:ext uri="{FF2B5EF4-FFF2-40B4-BE49-F238E27FC236}">
                <a16:creationId xmlns:a16="http://schemas.microsoft.com/office/drawing/2014/main" id="{8861106C-9BB5-4746-96E7-222B2527A0EF}"/>
              </a:ext>
            </a:extLst>
          </p:cNvPr>
          <p:cNvSpPr>
            <a:spLocks noGrp="1"/>
          </p:cNvSpPr>
          <p:nvPr>
            <p:ph idx="1"/>
          </p:nvPr>
        </p:nvSpPr>
        <p:spPr/>
        <p:txBody>
          <a:bodyPr/>
          <a:lstStyle/>
          <a:p>
            <a:pPr marL="0" indent="0" algn="ctr">
              <a:buNone/>
            </a:pPr>
            <a:r>
              <a:rPr lang="en-US" dirty="0"/>
              <a:t>speed		velocity</a:t>
            </a:r>
          </a:p>
          <a:p>
            <a:pPr marL="0" indent="0">
              <a:buNone/>
            </a:pPr>
            <a:endParaRPr lang="en-US" dirty="0"/>
          </a:p>
          <a:p>
            <a:pPr marL="0" indent="0">
              <a:buNone/>
            </a:pPr>
            <a:r>
              <a:rPr lang="en-US" dirty="0"/>
              <a:t>formula</a:t>
            </a:r>
          </a:p>
          <a:p>
            <a:pPr marL="0" indent="0">
              <a:buNone/>
            </a:pPr>
            <a:endParaRPr lang="en-US" dirty="0"/>
          </a:p>
          <a:p>
            <a:pPr marL="0" indent="0">
              <a:buNone/>
            </a:pPr>
            <a:r>
              <a:rPr lang="en-US" dirty="0"/>
              <a:t>meaning</a:t>
            </a:r>
          </a:p>
          <a:p>
            <a:pPr marL="0" indent="0">
              <a:buNone/>
            </a:pPr>
            <a:endParaRPr lang="en-US" dirty="0"/>
          </a:p>
          <a:p>
            <a:pPr marL="0" indent="0">
              <a:buNone/>
            </a:pPr>
            <a:r>
              <a:rPr lang="en-US" dirty="0"/>
              <a:t>use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62378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Avg. Speed and Velocity</a:t>
            </a:r>
          </a:p>
        </p:txBody>
      </p:sp>
      <p:sp>
        <p:nvSpPr>
          <p:cNvPr id="3" name="Content Placeholder 2"/>
          <p:cNvSpPr>
            <a:spLocks noGrp="1"/>
          </p:cNvSpPr>
          <p:nvPr>
            <p:ph idx="1"/>
          </p:nvPr>
        </p:nvSpPr>
        <p:spPr/>
        <p:txBody>
          <a:bodyPr>
            <a:normAutofit fontScale="92500" lnSpcReduction="10000"/>
          </a:bodyPr>
          <a:lstStyle/>
          <a:p>
            <a:r>
              <a:rPr lang="en-US" dirty="0"/>
              <a:t>During a “suicide”  athletes start at on end of the gym, sprint to the foul line (15 feet), then back to the end-line, then sprint to the mid-court line (42 feet), then back to the initial end-line, then sprint to the other foul line, then back to the initial end-line, then sprint to the opposite end line.  This takes the athlete 28 seconds. Would the athlete’s average speed or average velocity be of interest?  Compute the measurement that would be useful.  A diagram of the court might be useful!</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r>
              <a:rPr lang="en-US" dirty="0"/>
              <a:t>At a CB South track meet, Pat competes in the 1600m (4 laps of the 400m track).  Pat completes the first lap of the race in 60.0 seconds, the second lap in 62.0 seconds, the third lap in 73.0 seconds, and the last lap in 65.0 seconds.  Compute Pat’s average speed or average velocity (whichever has relevance in this problem).</a:t>
            </a:r>
          </a:p>
        </p:txBody>
      </p:sp>
    </p:spTree>
    <p:extLst>
      <p:ext uri="{BB962C8B-B14F-4D97-AF65-F5344CB8AC3E}">
        <p14:creationId xmlns:p14="http://schemas.microsoft.com/office/powerpoint/2010/main" val="4047127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DA615-8ED5-43F7-9852-93EF29667DDA}"/>
              </a:ext>
            </a:extLst>
          </p:cNvPr>
          <p:cNvSpPr>
            <a:spLocks noGrp="1"/>
          </p:cNvSpPr>
          <p:nvPr>
            <p:ph type="title"/>
          </p:nvPr>
        </p:nvSpPr>
        <p:spPr/>
        <p:txBody>
          <a:bodyPr>
            <a:normAutofit fontScale="90000"/>
          </a:bodyPr>
          <a:lstStyle/>
          <a:p>
            <a:r>
              <a:rPr lang="en-US" dirty="0"/>
              <a:t>What is the (average) speed of your jeep?</a:t>
            </a:r>
          </a:p>
        </p:txBody>
      </p:sp>
      <p:sp>
        <p:nvSpPr>
          <p:cNvPr id="3" name="Content Placeholder 2">
            <a:extLst>
              <a:ext uri="{FF2B5EF4-FFF2-40B4-BE49-F238E27FC236}">
                <a16:creationId xmlns:a16="http://schemas.microsoft.com/office/drawing/2014/main" id="{50E37348-EE16-4254-AAF1-E32D09AF194B}"/>
              </a:ext>
            </a:extLst>
          </p:cNvPr>
          <p:cNvSpPr>
            <a:spLocks noGrp="1"/>
          </p:cNvSpPr>
          <p:nvPr>
            <p:ph idx="1"/>
          </p:nvPr>
        </p:nvSpPr>
        <p:spPr/>
        <p:txBody>
          <a:bodyPr/>
          <a:lstStyle/>
          <a:p>
            <a:r>
              <a:rPr lang="en-US" dirty="0"/>
              <a:t>This is a lab, but not a “…mathematical relationship between…” lab.  What kind of report do we want?</a:t>
            </a:r>
          </a:p>
        </p:txBody>
      </p:sp>
    </p:spTree>
    <p:extLst>
      <p:ext uri="{BB962C8B-B14F-4D97-AF65-F5344CB8AC3E}">
        <p14:creationId xmlns:p14="http://schemas.microsoft.com/office/powerpoint/2010/main" val="915652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25762"/>
          </a:xfrm>
        </p:spPr>
        <p:txBody>
          <a:bodyPr>
            <a:noAutofit/>
          </a:bodyPr>
          <a:lstStyle/>
          <a:p>
            <a:r>
              <a:rPr lang="en-US" sz="3800" dirty="0"/>
              <a:t>What is the mathematical relationship between ________ (__) and _______ (__) for the jeep while it moves at a constant speed?</a:t>
            </a:r>
          </a:p>
        </p:txBody>
      </p:sp>
      <p:sp>
        <p:nvSpPr>
          <p:cNvPr id="3" name="Content Placeholder 2"/>
          <p:cNvSpPr>
            <a:spLocks noGrp="1"/>
          </p:cNvSpPr>
          <p:nvPr>
            <p:ph idx="1"/>
          </p:nvPr>
        </p:nvSpPr>
        <p:spPr>
          <a:xfrm>
            <a:off x="457200" y="3810000"/>
            <a:ext cx="8229600" cy="2316163"/>
          </a:xfrm>
        </p:spPr>
        <p:txBody>
          <a:bodyPr/>
          <a:lstStyle/>
          <a:p>
            <a:r>
              <a:rPr lang="en-US" dirty="0"/>
              <a:t>What are the simplest (</a:t>
            </a:r>
            <a:r>
              <a:rPr lang="en-US"/>
              <a:t>most fundamental) two </a:t>
            </a:r>
            <a:r>
              <a:rPr lang="en-US" dirty="0"/>
              <a:t>kinematics measurements that will fit this question?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Mathematical Relationship Lab</a:t>
            </a:r>
          </a:p>
        </p:txBody>
      </p:sp>
      <p:sp>
        <p:nvSpPr>
          <p:cNvPr id="3" name="Content Placeholder 2"/>
          <p:cNvSpPr>
            <a:spLocks noGrp="1"/>
          </p:cNvSpPr>
          <p:nvPr>
            <p:ph idx="1"/>
          </p:nvPr>
        </p:nvSpPr>
        <p:spPr/>
        <p:txBody>
          <a:bodyPr>
            <a:normAutofit fontScale="92500" lnSpcReduction="10000"/>
          </a:bodyPr>
          <a:lstStyle/>
          <a:p>
            <a:r>
              <a:rPr lang="en-US" dirty="0"/>
              <a:t>What is the mathematical relationship between the position (m) and time (s) for the jeep (that moves at a constant speed in the positive direction, beginning at the origin)?</a:t>
            </a:r>
          </a:p>
          <a:p>
            <a:pPr lvl="1"/>
            <a:r>
              <a:rPr lang="en-US" dirty="0"/>
              <a:t>Determine the equation that relates position to time for the jeep (while it is in motion).</a:t>
            </a:r>
          </a:p>
          <a:p>
            <a:pPr lvl="1"/>
            <a:r>
              <a:rPr lang="en-US" dirty="0"/>
              <a:t>Explain what the equation means.</a:t>
            </a:r>
          </a:p>
          <a:p>
            <a:pPr lvl="1"/>
            <a:r>
              <a:rPr lang="en-US" dirty="0"/>
              <a:t>Give a real world example (RWE) that illustrates what you just explained (for the two variables we are focusing on, NOT for some analogous situation.)</a:t>
            </a:r>
          </a:p>
          <a:p>
            <a:endParaRPr lang="en-US" dirty="0"/>
          </a:p>
          <a:p>
            <a:pPr marL="0" indent="0">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Steps to a mathematical relationship lab:</a:t>
            </a:r>
          </a:p>
        </p:txBody>
      </p:sp>
      <p:sp>
        <p:nvSpPr>
          <p:cNvPr id="3" name="Content Placeholder 2"/>
          <p:cNvSpPr>
            <a:spLocks noGrp="1"/>
          </p:cNvSpPr>
          <p:nvPr>
            <p:ph idx="1"/>
          </p:nvPr>
        </p:nvSpPr>
        <p:spPr/>
        <p:txBody>
          <a:bodyPr/>
          <a:lstStyle/>
          <a:p>
            <a:pPr marL="514350" indent="-514350">
              <a:buAutoNum type="arabicPeriod"/>
            </a:pPr>
            <a:r>
              <a:rPr lang="en-US" dirty="0"/>
              <a:t>Perform trials, recording data – be sure you know which is dependent and which is independent!</a:t>
            </a:r>
          </a:p>
          <a:p>
            <a:pPr marL="514350" indent="-514350">
              <a:buAutoNum type="arabicPeriod"/>
            </a:pPr>
            <a:r>
              <a:rPr lang="en-US" dirty="0"/>
              <a:t>Graph Data (sometimes this is done for you!)</a:t>
            </a:r>
          </a:p>
          <a:p>
            <a:pPr marL="514350" indent="-514350">
              <a:buAutoNum type="arabicPeriod"/>
            </a:pPr>
            <a:r>
              <a:rPr lang="en-US" dirty="0"/>
              <a:t>Determine equation.</a:t>
            </a:r>
          </a:p>
          <a:p>
            <a:pPr marL="514350" indent="-514350">
              <a:buAutoNum type="arabicPeriod"/>
            </a:pPr>
            <a:r>
              <a:rPr lang="en-US" dirty="0"/>
              <a:t>Explain, illustrate relationship.</a:t>
            </a:r>
          </a:p>
          <a:p>
            <a:pPr marL="514350" indent="-514350">
              <a:buAutoNum type="arabicPeriod"/>
            </a:pPr>
            <a:r>
              <a:rPr lang="en-US" dirty="0"/>
              <a:t>Take a PLQ, or write a report.</a:t>
            </a:r>
          </a:p>
        </p:txBody>
      </p:sp>
    </p:spTree>
    <p:extLst>
      <p:ext uri="{BB962C8B-B14F-4D97-AF65-F5344CB8AC3E}">
        <p14:creationId xmlns:p14="http://schemas.microsoft.com/office/powerpoint/2010/main" val="3915227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POD</a:t>
            </a:r>
          </a:p>
        </p:txBody>
      </p:sp>
      <p:sp>
        <p:nvSpPr>
          <p:cNvPr id="3" name="Content Placeholder 2"/>
          <p:cNvSpPr>
            <a:spLocks noGrp="1"/>
          </p:cNvSpPr>
          <p:nvPr>
            <p:ph idx="1"/>
          </p:nvPr>
        </p:nvSpPr>
        <p:spPr/>
        <p:txBody>
          <a:bodyPr/>
          <a:lstStyle/>
          <a:p>
            <a:r>
              <a:rPr lang="en-US" dirty="0"/>
              <a:t>A toy jeep moves at a steady speed of 0.350m/s.  How long will it take this jeep to travel 0.850m?</a:t>
            </a:r>
          </a:p>
        </p:txBody>
      </p:sp>
    </p:spTree>
    <p:extLst>
      <p:ext uri="{BB962C8B-B14F-4D97-AF65-F5344CB8AC3E}">
        <p14:creationId xmlns:p14="http://schemas.microsoft.com/office/powerpoint/2010/main" val="4233091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should my notebook look like?</a:t>
            </a:r>
          </a:p>
        </p:txBody>
      </p:sp>
      <p:sp>
        <p:nvSpPr>
          <p:cNvPr id="3" name="Content Placeholder 2"/>
          <p:cNvSpPr>
            <a:spLocks noGrp="1"/>
          </p:cNvSpPr>
          <p:nvPr>
            <p:ph idx="1"/>
          </p:nvPr>
        </p:nvSpPr>
        <p:spPr/>
        <p:txBody>
          <a:bodyPr>
            <a:normAutofit fontScale="77500" lnSpcReduction="20000"/>
          </a:bodyPr>
          <a:lstStyle/>
          <a:p>
            <a:r>
              <a:rPr lang="en-US" dirty="0"/>
              <a:t>Notebooks are a waste, unless YOU can benefit from using them.</a:t>
            </a:r>
          </a:p>
          <a:p>
            <a:r>
              <a:rPr lang="en-US" dirty="0"/>
              <a:t>The most useful notebook is flexible (in terms of its capacity to organize your work).</a:t>
            </a:r>
          </a:p>
          <a:p>
            <a:r>
              <a:rPr lang="en-US" dirty="0"/>
              <a:t>Yours should have sections for:</a:t>
            </a:r>
          </a:p>
          <a:p>
            <a:pPr lvl="1"/>
            <a:r>
              <a:rPr lang="en-US" dirty="0"/>
              <a:t>Vocabulary</a:t>
            </a:r>
          </a:p>
          <a:p>
            <a:pPr lvl="1"/>
            <a:r>
              <a:rPr lang="en-US" dirty="0"/>
              <a:t>Example problems</a:t>
            </a:r>
          </a:p>
          <a:p>
            <a:pPr lvl="1"/>
            <a:r>
              <a:rPr lang="en-US" dirty="0"/>
              <a:t>Important Questions (you ask, I ask, or classmates ask)</a:t>
            </a:r>
          </a:p>
          <a:p>
            <a:pPr lvl="1"/>
            <a:r>
              <a:rPr lang="en-US" dirty="0"/>
              <a:t>Lab Reports</a:t>
            </a:r>
          </a:p>
          <a:p>
            <a:pPr lvl="1"/>
            <a:r>
              <a:rPr lang="en-US" dirty="0"/>
              <a:t>Returned:</a:t>
            </a:r>
          </a:p>
          <a:p>
            <a:pPr lvl="2"/>
            <a:r>
              <a:rPr lang="en-US" dirty="0"/>
              <a:t>HW</a:t>
            </a:r>
          </a:p>
          <a:p>
            <a:pPr lvl="2"/>
            <a:r>
              <a:rPr lang="en-US" dirty="0"/>
              <a:t>Labs</a:t>
            </a:r>
          </a:p>
          <a:p>
            <a:pPr lvl="2"/>
            <a:r>
              <a:rPr lang="en-US" dirty="0"/>
              <a:t>quizzes</a:t>
            </a:r>
          </a:p>
        </p:txBody>
      </p:sp>
    </p:spTree>
    <p:extLst>
      <p:ext uri="{BB962C8B-B14F-4D97-AF65-F5344CB8AC3E}">
        <p14:creationId xmlns:p14="http://schemas.microsoft.com/office/powerpoint/2010/main" val="900195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2C900-E4BB-4BE8-ABDB-4C647FDCCA95}"/>
              </a:ext>
            </a:extLst>
          </p:cNvPr>
          <p:cNvSpPr>
            <a:spLocks noGrp="1"/>
          </p:cNvSpPr>
          <p:nvPr>
            <p:ph type="title"/>
          </p:nvPr>
        </p:nvSpPr>
        <p:spPr/>
        <p:txBody>
          <a:bodyPr>
            <a:normAutofit fontScale="90000"/>
          </a:bodyPr>
          <a:lstStyle/>
          <a:p>
            <a:r>
              <a:rPr lang="en-US" dirty="0"/>
              <a:t>Position vs Time Graphs</a:t>
            </a:r>
            <a:br>
              <a:rPr lang="en-US" dirty="0"/>
            </a:br>
            <a:r>
              <a:rPr lang="en-US" dirty="0"/>
              <a:t>(x-t graphs)</a:t>
            </a:r>
          </a:p>
        </p:txBody>
      </p:sp>
      <p:sp>
        <p:nvSpPr>
          <p:cNvPr id="3" name="Content Placeholder 2">
            <a:extLst>
              <a:ext uri="{FF2B5EF4-FFF2-40B4-BE49-F238E27FC236}">
                <a16:creationId xmlns:a16="http://schemas.microsoft.com/office/drawing/2014/main" id="{278538B4-9F66-4599-98B0-9B5044109302}"/>
              </a:ext>
            </a:extLst>
          </p:cNvPr>
          <p:cNvSpPr>
            <a:spLocks noGrp="1"/>
          </p:cNvSpPr>
          <p:nvPr>
            <p:ph idx="1"/>
          </p:nvPr>
        </p:nvSpPr>
        <p:spPr/>
        <p:txBody>
          <a:bodyPr>
            <a:normAutofit fontScale="92500" lnSpcReduction="20000"/>
          </a:bodyPr>
          <a:lstStyle/>
          <a:p>
            <a:r>
              <a:rPr lang="en-US" dirty="0"/>
              <a:t>x is the vertical axis because…</a:t>
            </a:r>
          </a:p>
          <a:p>
            <a:r>
              <a:rPr lang="en-US" dirty="0"/>
              <a:t>The rise of the graph is the object’s…</a:t>
            </a:r>
          </a:p>
          <a:p>
            <a:r>
              <a:rPr lang="en-US" dirty="0"/>
              <a:t>The slope of the graph determines the…</a:t>
            </a:r>
          </a:p>
          <a:p>
            <a:r>
              <a:rPr lang="en-US" dirty="0"/>
              <a:t>If the graph has a straight, diagonal line, the __________ is constant.</a:t>
            </a:r>
          </a:p>
          <a:p>
            <a:r>
              <a:rPr lang="en-US" dirty="0"/>
              <a:t>If the graph has a horizontal line, the __________ is constant.</a:t>
            </a:r>
          </a:p>
          <a:p>
            <a:r>
              <a:rPr lang="en-US" dirty="0"/>
              <a:t>Slope can be positive, negative, constant, increasing (getting steeper) or decreasing (getting less steep)</a:t>
            </a:r>
          </a:p>
          <a:p>
            <a:endParaRPr lang="en-US" dirty="0"/>
          </a:p>
          <a:p>
            <a:endParaRPr lang="en-US" dirty="0"/>
          </a:p>
        </p:txBody>
      </p:sp>
    </p:spTree>
    <p:extLst>
      <p:ext uri="{BB962C8B-B14F-4D97-AF65-F5344CB8AC3E}">
        <p14:creationId xmlns:p14="http://schemas.microsoft.com/office/powerpoint/2010/main" val="36550331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7ADD5-176A-462D-8909-3EA60C98C286}"/>
              </a:ext>
            </a:extLst>
          </p:cNvPr>
          <p:cNvSpPr>
            <a:spLocks noGrp="1"/>
          </p:cNvSpPr>
          <p:nvPr>
            <p:ph type="title"/>
          </p:nvPr>
        </p:nvSpPr>
        <p:spPr/>
        <p:txBody>
          <a:bodyPr/>
          <a:lstStyle/>
          <a:p>
            <a:r>
              <a:rPr lang="en-US" dirty="0"/>
              <a:t>Warm-up Question</a:t>
            </a:r>
          </a:p>
        </p:txBody>
      </p:sp>
      <p:sp>
        <p:nvSpPr>
          <p:cNvPr id="3" name="Content Placeholder 2">
            <a:extLst>
              <a:ext uri="{FF2B5EF4-FFF2-40B4-BE49-F238E27FC236}">
                <a16:creationId xmlns:a16="http://schemas.microsoft.com/office/drawing/2014/main" id="{F51669E6-813C-49EB-A936-D74328455943}"/>
              </a:ext>
            </a:extLst>
          </p:cNvPr>
          <p:cNvSpPr>
            <a:spLocks noGrp="1"/>
          </p:cNvSpPr>
          <p:nvPr>
            <p:ph idx="1"/>
          </p:nvPr>
        </p:nvSpPr>
        <p:spPr/>
        <p:txBody>
          <a:bodyPr/>
          <a:lstStyle/>
          <a:p>
            <a:r>
              <a:rPr lang="en-US" dirty="0"/>
              <a:t>What measurement could be defined as the distance (and direction) from the origin?</a:t>
            </a:r>
          </a:p>
          <a:p>
            <a:endParaRPr lang="en-US" dirty="0"/>
          </a:p>
          <a:p>
            <a:endParaRPr lang="en-US" dirty="0"/>
          </a:p>
          <a:p>
            <a:r>
              <a:rPr lang="en-US" dirty="0" err="1"/>
              <a:t>QUESTions</a:t>
            </a:r>
            <a:r>
              <a:rPr lang="en-US" dirty="0"/>
              <a:t>?</a:t>
            </a:r>
          </a:p>
        </p:txBody>
      </p:sp>
    </p:spTree>
    <p:extLst>
      <p:ext uri="{BB962C8B-B14F-4D97-AF65-F5344CB8AC3E}">
        <p14:creationId xmlns:p14="http://schemas.microsoft.com/office/powerpoint/2010/main" val="3176649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mathematical relationship between…</a:t>
            </a:r>
          </a:p>
        </p:txBody>
      </p:sp>
      <p:sp>
        <p:nvSpPr>
          <p:cNvPr id="3" name="Content Placeholder 2"/>
          <p:cNvSpPr>
            <a:spLocks noGrp="1"/>
          </p:cNvSpPr>
          <p:nvPr>
            <p:ph idx="1"/>
          </p:nvPr>
        </p:nvSpPr>
        <p:spPr/>
        <p:txBody>
          <a:bodyPr/>
          <a:lstStyle/>
          <a:p>
            <a:r>
              <a:rPr lang="en-US" dirty="0"/>
              <a:t>position (m) and time (s) for the cart on an incline, if it starts from rest at the origin at t=0.0s and rolls down the incline?</a:t>
            </a:r>
          </a:p>
          <a:p>
            <a:endParaRPr lang="en-US" dirty="0"/>
          </a:p>
        </p:txBody>
      </p:sp>
    </p:spTree>
    <p:extLst>
      <p:ext uri="{BB962C8B-B14F-4D97-AF65-F5344CB8AC3E}">
        <p14:creationId xmlns:p14="http://schemas.microsoft.com/office/powerpoint/2010/main" val="561417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r>
              <a:rPr lang="en-US" sz="3600" i="1" dirty="0"/>
              <a:t>What is the mathematical relationship between the </a:t>
            </a:r>
            <a:r>
              <a:rPr lang="en-US" sz="3200" i="1" dirty="0"/>
              <a:t>position (m) and time (s) for…</a:t>
            </a:r>
            <a:endParaRPr lang="en-US" sz="3200" dirty="0"/>
          </a:p>
        </p:txBody>
      </p:sp>
      <p:pic>
        <p:nvPicPr>
          <p:cNvPr id="3" name="Picture 2"/>
          <p:cNvPicPr>
            <a:picLocks noChangeAspect="1"/>
          </p:cNvPicPr>
          <p:nvPr/>
        </p:nvPicPr>
        <p:blipFill>
          <a:blip r:embed="rId2"/>
          <a:stretch>
            <a:fillRect/>
          </a:stretch>
        </p:blipFill>
        <p:spPr>
          <a:xfrm>
            <a:off x="0" y="2133600"/>
            <a:ext cx="9144000" cy="4343400"/>
          </a:xfrm>
          <a:prstGeom prst="rect">
            <a:avLst/>
          </a:prstGeom>
        </p:spPr>
      </p:pic>
      <p:sp>
        <p:nvSpPr>
          <p:cNvPr id="4" name="Content Placeholder 3"/>
          <p:cNvSpPr>
            <a:spLocks noGrp="1"/>
          </p:cNvSpPr>
          <p:nvPr>
            <p:ph idx="1"/>
          </p:nvPr>
        </p:nvSpPr>
        <p:spPr/>
        <p:txBody>
          <a:bodyPr/>
          <a:lstStyle/>
          <a:p>
            <a:endParaRPr lang="en-US" dirty="0"/>
          </a:p>
        </p:txBody>
      </p:sp>
    </p:spTree>
    <p:extLst>
      <p:ext uri="{BB962C8B-B14F-4D97-AF65-F5344CB8AC3E}">
        <p14:creationId xmlns:p14="http://schemas.microsoft.com/office/powerpoint/2010/main" val="1948915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normAutofit fontScale="90000"/>
          </a:bodyPr>
          <a:lstStyle/>
          <a:p>
            <a:r>
              <a:rPr lang="en-US" sz="3600" i="1" dirty="0"/>
              <a:t>What is the mathematical relationship between the </a:t>
            </a:r>
            <a:r>
              <a:rPr lang="en-US" sz="3200" i="1" dirty="0"/>
              <a:t>position (m) and time (s) for the cart that starts from rest at the origin and gains speed?</a:t>
            </a:r>
            <a:endParaRPr lang="en-US" sz="3200" dirty="0"/>
          </a:p>
        </p:txBody>
      </p:sp>
      <p:sp>
        <p:nvSpPr>
          <p:cNvPr id="3" name="Content Placeholder 2"/>
          <p:cNvSpPr>
            <a:spLocks noGrp="1"/>
          </p:cNvSpPr>
          <p:nvPr>
            <p:ph idx="1"/>
          </p:nvPr>
        </p:nvSpPr>
        <p:spPr>
          <a:xfrm>
            <a:off x="457200" y="2286000"/>
            <a:ext cx="8229600" cy="3840163"/>
          </a:xfrm>
        </p:spPr>
        <p:txBody>
          <a:bodyPr>
            <a:normAutofit fontScale="85000" lnSpcReduction="10000"/>
          </a:bodyPr>
          <a:lstStyle/>
          <a:p>
            <a:pPr marL="0" indent="0">
              <a:buNone/>
            </a:pPr>
            <a:r>
              <a:rPr lang="en-US" dirty="0"/>
              <a:t>-The (change of) position of the cart is exponentially proportional to (the change of) time (with an exponent of 2), as shown by the equation:</a:t>
            </a:r>
          </a:p>
          <a:p>
            <a:pPr marL="0" indent="0" algn="ctr">
              <a:buNone/>
            </a:pPr>
            <a:r>
              <a:rPr lang="en-US" dirty="0"/>
              <a:t>x(t) = 0.1524t</a:t>
            </a:r>
            <a:r>
              <a:rPr lang="en-US" baseline="30000" dirty="0"/>
              <a:t>2</a:t>
            </a:r>
            <a:r>
              <a:rPr lang="en-US" dirty="0"/>
              <a:t> + 0.04627t -0.002917</a:t>
            </a:r>
          </a:p>
          <a:p>
            <a:pPr marL="0" indent="0">
              <a:buNone/>
            </a:pPr>
            <a:r>
              <a:rPr lang="en-US" dirty="0"/>
              <a:t>-This means that the cart will change position four times  as much in twice the change in time (if it starts from rest).</a:t>
            </a:r>
          </a:p>
          <a:p>
            <a:pPr marL="0" indent="0">
              <a:buNone/>
            </a:pPr>
            <a:r>
              <a:rPr lang="en-US" dirty="0"/>
              <a:t>  -For example, if the cart moved from the origin to position A by time t, then it would move to position 4A by time 2t.  (This is because the cart ….)</a:t>
            </a:r>
          </a:p>
          <a:p>
            <a:endParaRPr lang="en-US" dirty="0"/>
          </a:p>
        </p:txBody>
      </p:sp>
    </p:spTree>
    <p:extLst>
      <p:ext uri="{BB962C8B-B14F-4D97-AF65-F5344CB8AC3E}">
        <p14:creationId xmlns:p14="http://schemas.microsoft.com/office/powerpoint/2010/main" val="24813093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Symbols - Terms - Questions</a:t>
            </a:r>
          </a:p>
        </p:txBody>
      </p:sp>
      <p:sp>
        <p:nvSpPr>
          <p:cNvPr id="3" name="Content Placeholder 2"/>
          <p:cNvSpPr>
            <a:spLocks noGrp="1"/>
          </p:cNvSpPr>
          <p:nvPr>
            <p:ph idx="1"/>
          </p:nvPr>
        </p:nvSpPr>
        <p:spPr>
          <a:xfrm>
            <a:off x="457200" y="1143000"/>
            <a:ext cx="8229600" cy="5334000"/>
          </a:xfrm>
        </p:spPr>
        <p:txBody>
          <a:bodyPr>
            <a:normAutofit fontScale="85000" lnSpcReduction="10000"/>
          </a:bodyPr>
          <a:lstStyle/>
          <a:p>
            <a:pPr>
              <a:buNone/>
            </a:pPr>
            <a:r>
              <a:rPr lang="en-US" dirty="0"/>
              <a:t>    -			- </a:t>
            </a:r>
            <a:r>
              <a:rPr lang="en-US" u="sng" dirty="0"/>
              <a:t>when</a:t>
            </a:r>
            <a:r>
              <a:rPr lang="en-US" dirty="0"/>
              <a:t>?</a:t>
            </a:r>
          </a:p>
          <a:p>
            <a:pPr>
              <a:buNone/>
            </a:pPr>
            <a:r>
              <a:rPr lang="en-US" dirty="0"/>
              <a:t>	-			- </a:t>
            </a:r>
            <a:r>
              <a:rPr lang="en-US" u="sng" dirty="0"/>
              <a:t>where</a:t>
            </a:r>
            <a:r>
              <a:rPr lang="en-US" dirty="0"/>
              <a:t> is (was) object?</a:t>
            </a:r>
          </a:p>
          <a:p>
            <a:pPr>
              <a:buNone/>
            </a:pPr>
            <a:r>
              <a:rPr lang="en-US" dirty="0"/>
              <a:t>	-			- </a:t>
            </a:r>
            <a:r>
              <a:rPr lang="en-US" u="sng" dirty="0"/>
              <a:t>how long </a:t>
            </a:r>
            <a:r>
              <a:rPr lang="en-US" dirty="0"/>
              <a:t>does (did) motion take?</a:t>
            </a:r>
          </a:p>
          <a:p>
            <a:pPr>
              <a:buNone/>
            </a:pPr>
            <a:r>
              <a:rPr lang="en-US" dirty="0"/>
              <a:t>	-			- how far does object move?</a:t>
            </a:r>
          </a:p>
          <a:p>
            <a:pPr>
              <a:buNone/>
            </a:pPr>
            <a:r>
              <a:rPr lang="en-US" dirty="0"/>
              <a:t>	-			- how far (and which way) is</a:t>
            </a:r>
          </a:p>
          <a:p>
            <a:pPr>
              <a:buNone/>
            </a:pPr>
            <a:r>
              <a:rPr lang="en-US" dirty="0"/>
              <a:t>				   object moved from start?</a:t>
            </a:r>
          </a:p>
          <a:p>
            <a:pPr>
              <a:buNone/>
            </a:pPr>
            <a:r>
              <a:rPr lang="en-US" dirty="0"/>
              <a:t>	-			- how fast is object moving?</a:t>
            </a:r>
          </a:p>
          <a:p>
            <a:pPr>
              <a:buNone/>
            </a:pPr>
            <a:r>
              <a:rPr lang="en-US" dirty="0"/>
              <a:t>	-			- how fast &amp; which way is it</a:t>
            </a:r>
          </a:p>
          <a:p>
            <a:pPr>
              <a:buNone/>
            </a:pPr>
            <a:r>
              <a:rPr lang="en-US" dirty="0"/>
              <a:t>				   moving?</a:t>
            </a:r>
          </a:p>
          <a:p>
            <a:pPr>
              <a:buNone/>
            </a:pPr>
            <a:r>
              <a:rPr lang="en-US" dirty="0"/>
              <a:t>	-			- how quickly does the _______</a:t>
            </a:r>
          </a:p>
          <a:p>
            <a:pPr>
              <a:buNone/>
            </a:pPr>
            <a:r>
              <a:rPr lang="en-US" dirty="0"/>
              <a:t>				   change?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t>Terms – Definitions</a:t>
            </a:r>
          </a:p>
        </p:txBody>
      </p:sp>
      <p:sp>
        <p:nvSpPr>
          <p:cNvPr id="3" name="Content Placeholder 2"/>
          <p:cNvSpPr>
            <a:spLocks noGrp="1"/>
          </p:cNvSpPr>
          <p:nvPr>
            <p:ph idx="1"/>
          </p:nvPr>
        </p:nvSpPr>
        <p:spPr>
          <a:xfrm>
            <a:off x="457200" y="1066800"/>
            <a:ext cx="8229600" cy="5562600"/>
          </a:xfrm>
        </p:spPr>
        <p:txBody>
          <a:bodyPr/>
          <a:lstStyle/>
          <a:p>
            <a:pPr>
              <a:buNone/>
            </a:pPr>
            <a:r>
              <a:rPr lang="en-US" dirty="0"/>
              <a:t>-time			-</a:t>
            </a:r>
          </a:p>
          <a:p>
            <a:pPr>
              <a:buNone/>
            </a:pPr>
            <a:r>
              <a:rPr lang="en-US" dirty="0"/>
              <a:t>-duration		-</a:t>
            </a:r>
          </a:p>
          <a:p>
            <a:pPr>
              <a:buNone/>
            </a:pPr>
            <a:r>
              <a:rPr lang="en-US" dirty="0"/>
              <a:t>-position		-</a:t>
            </a:r>
          </a:p>
          <a:p>
            <a:pPr>
              <a:buNone/>
            </a:pPr>
            <a:r>
              <a:rPr lang="en-US" dirty="0"/>
              <a:t>-distance		-</a:t>
            </a:r>
          </a:p>
          <a:p>
            <a:pPr>
              <a:buNone/>
            </a:pPr>
            <a:r>
              <a:rPr lang="en-US" dirty="0"/>
              <a:t>-displacement	-</a:t>
            </a:r>
          </a:p>
          <a:p>
            <a:pPr>
              <a:buNone/>
            </a:pPr>
            <a:r>
              <a:rPr lang="en-US" dirty="0"/>
              <a:t>-speed		-</a:t>
            </a:r>
          </a:p>
          <a:p>
            <a:pPr>
              <a:buNone/>
            </a:pPr>
            <a:r>
              <a:rPr lang="en-US" dirty="0"/>
              <a:t>-velocity		-</a:t>
            </a:r>
          </a:p>
          <a:p>
            <a:pPr>
              <a:buNone/>
            </a:pPr>
            <a:r>
              <a:rPr lang="en-US" dirty="0"/>
              <a:t>-acceleration	-</a:t>
            </a:r>
          </a:p>
          <a:p>
            <a:pPr>
              <a:buNone/>
            </a:pPr>
            <a:r>
              <a:rPr lang="en-US" b="1" i="1" dirty="0"/>
              <a:t>Which of these terms relates two other terms?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Kinematics Terms Organized by …</a:t>
            </a:r>
          </a:p>
        </p:txBody>
      </p:sp>
      <p:sp>
        <p:nvSpPr>
          <p:cNvPr id="3" name="Content Placeholder 2"/>
          <p:cNvSpPr>
            <a:spLocks noGrp="1"/>
          </p:cNvSpPr>
          <p:nvPr>
            <p:ph idx="1"/>
          </p:nvPr>
        </p:nvSpPr>
        <p:spPr/>
        <p:txBody>
          <a:bodyPr/>
          <a:lstStyle/>
          <a:p>
            <a:pPr>
              <a:buNone/>
            </a:pPr>
            <a:r>
              <a:rPr lang="en-US" dirty="0"/>
              <a:t>time				position</a:t>
            </a:r>
          </a:p>
          <a:p>
            <a:pPr>
              <a:buNone/>
            </a:pPr>
            <a:r>
              <a:rPr lang="en-US" dirty="0"/>
              <a:t>duration			 	</a:t>
            </a:r>
          </a:p>
          <a:p>
            <a:pPr>
              <a:buNone/>
            </a:pPr>
            <a:r>
              <a:rPr lang="en-US" dirty="0"/>
              <a:t>distance			 displacement</a:t>
            </a:r>
          </a:p>
          <a:p>
            <a:pPr>
              <a:buNone/>
            </a:pPr>
            <a:r>
              <a:rPr lang="en-US" dirty="0"/>
              <a:t>speed			velocity	</a:t>
            </a:r>
          </a:p>
          <a:p>
            <a:pPr>
              <a:buNone/>
            </a:pPr>
            <a:r>
              <a:rPr lang="en-US" dirty="0"/>
              <a:t>					acceleration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t>Terms and Equations</a:t>
            </a:r>
          </a:p>
        </p:txBody>
      </p:sp>
      <p:sp>
        <p:nvSpPr>
          <p:cNvPr id="3" name="Content Placeholder 2"/>
          <p:cNvSpPr>
            <a:spLocks noGrp="1"/>
          </p:cNvSpPr>
          <p:nvPr>
            <p:ph idx="1"/>
          </p:nvPr>
        </p:nvSpPr>
        <p:spPr>
          <a:xfrm>
            <a:off x="457200" y="1143000"/>
            <a:ext cx="8229600" cy="4983163"/>
          </a:xfrm>
        </p:spPr>
        <p:txBody>
          <a:bodyPr>
            <a:normAutofit lnSpcReduction="10000"/>
          </a:bodyPr>
          <a:lstStyle/>
          <a:p>
            <a:pPr>
              <a:buNone/>
            </a:pPr>
            <a:r>
              <a:rPr lang="en-US" dirty="0"/>
              <a:t>-duration		-</a:t>
            </a:r>
          </a:p>
          <a:p>
            <a:pPr>
              <a:buNone/>
            </a:pPr>
            <a:endParaRPr lang="en-US" dirty="0"/>
          </a:p>
          <a:p>
            <a:pPr>
              <a:buNone/>
            </a:pPr>
            <a:r>
              <a:rPr lang="en-US" dirty="0"/>
              <a:t>-displacement	-</a:t>
            </a:r>
          </a:p>
          <a:p>
            <a:pPr>
              <a:buNone/>
            </a:pPr>
            <a:endParaRPr lang="en-US" dirty="0"/>
          </a:p>
          <a:p>
            <a:pPr>
              <a:buNone/>
            </a:pPr>
            <a:r>
              <a:rPr lang="en-US" dirty="0"/>
              <a:t>-speed  (</a:t>
            </a:r>
            <a:r>
              <a:rPr lang="en-US" dirty="0" err="1"/>
              <a:t>ave</a:t>
            </a:r>
            <a:r>
              <a:rPr lang="en-US" dirty="0"/>
              <a:t>)	-</a:t>
            </a:r>
          </a:p>
          <a:p>
            <a:pPr>
              <a:buNone/>
            </a:pPr>
            <a:endParaRPr lang="en-US" dirty="0"/>
          </a:p>
          <a:p>
            <a:pPr>
              <a:buNone/>
            </a:pPr>
            <a:r>
              <a:rPr lang="en-US" dirty="0"/>
              <a:t>-velocity (</a:t>
            </a:r>
            <a:r>
              <a:rPr lang="en-US" dirty="0" err="1"/>
              <a:t>ave</a:t>
            </a:r>
            <a:r>
              <a:rPr lang="en-US" dirty="0"/>
              <a:t>)	-</a:t>
            </a:r>
          </a:p>
          <a:p>
            <a:pPr>
              <a:buNone/>
            </a:pPr>
            <a:endParaRPr lang="en-US" dirty="0"/>
          </a:p>
          <a:p>
            <a:pPr>
              <a:buNone/>
            </a:pPr>
            <a:r>
              <a:rPr lang="en-US" dirty="0"/>
              <a:t>-acceleration (</a:t>
            </a:r>
            <a:r>
              <a:rPr lang="en-US" dirty="0" err="1"/>
              <a:t>ave</a:t>
            </a:r>
            <a:r>
              <a:rPr lang="en-US" dirty="0"/>
              <a:t>)-</a:t>
            </a:r>
          </a:p>
          <a:p>
            <a:pPr>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DDA79-A5E8-4093-81F2-0C62DD8EBD17}"/>
              </a:ext>
            </a:extLst>
          </p:cNvPr>
          <p:cNvSpPr>
            <a:spLocks noGrp="1"/>
          </p:cNvSpPr>
          <p:nvPr>
            <p:ph type="title"/>
          </p:nvPr>
        </p:nvSpPr>
        <p:spPr/>
        <p:txBody>
          <a:bodyPr/>
          <a:lstStyle/>
          <a:p>
            <a:r>
              <a:rPr lang="en-US" dirty="0"/>
              <a:t>POD</a:t>
            </a:r>
          </a:p>
        </p:txBody>
      </p:sp>
      <p:sp>
        <p:nvSpPr>
          <p:cNvPr id="3" name="Content Placeholder 2">
            <a:extLst>
              <a:ext uri="{FF2B5EF4-FFF2-40B4-BE49-F238E27FC236}">
                <a16:creationId xmlns:a16="http://schemas.microsoft.com/office/drawing/2014/main" id="{645D2CE8-1555-46A7-8513-FBD794D10B81}"/>
              </a:ext>
            </a:extLst>
          </p:cNvPr>
          <p:cNvSpPr>
            <a:spLocks noGrp="1"/>
          </p:cNvSpPr>
          <p:nvPr>
            <p:ph idx="1"/>
          </p:nvPr>
        </p:nvSpPr>
        <p:spPr/>
        <p:txBody>
          <a:bodyPr/>
          <a:lstStyle/>
          <a:p>
            <a:r>
              <a:rPr lang="en-US" dirty="0"/>
              <a:t>A car traveling at 22 m/s slows down to 12m/s.  This takes 5.00 seconds.  Determine the </a:t>
            </a:r>
            <a:r>
              <a:rPr lang="en-US"/>
              <a:t>car’s acceleration.</a:t>
            </a:r>
            <a:endParaRPr lang="en-US" dirty="0"/>
          </a:p>
        </p:txBody>
      </p:sp>
    </p:spTree>
    <p:extLst>
      <p:ext uri="{BB962C8B-B14F-4D97-AF65-F5344CB8AC3E}">
        <p14:creationId xmlns:p14="http://schemas.microsoft.com/office/powerpoint/2010/main" val="186607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4B758-036E-4DD2-A094-5154BE7F0D1D}"/>
              </a:ext>
            </a:extLst>
          </p:cNvPr>
          <p:cNvSpPr>
            <a:spLocks noGrp="1"/>
          </p:cNvSpPr>
          <p:nvPr>
            <p:ph type="title"/>
          </p:nvPr>
        </p:nvSpPr>
        <p:spPr/>
        <p:txBody>
          <a:bodyPr/>
          <a:lstStyle/>
          <a:p>
            <a:r>
              <a:rPr lang="en-US" dirty="0"/>
              <a:t>Lets ask some questions about…</a:t>
            </a:r>
          </a:p>
        </p:txBody>
      </p:sp>
      <p:sp>
        <p:nvSpPr>
          <p:cNvPr id="3" name="Content Placeholder 2">
            <a:extLst>
              <a:ext uri="{FF2B5EF4-FFF2-40B4-BE49-F238E27FC236}">
                <a16:creationId xmlns:a16="http://schemas.microsoft.com/office/drawing/2014/main" id="{D4FE63AE-B7CE-47EF-8BA4-402B2BB6D736}"/>
              </a:ext>
            </a:extLst>
          </p:cNvPr>
          <p:cNvSpPr>
            <a:spLocks noGrp="1"/>
          </p:cNvSpPr>
          <p:nvPr>
            <p:ph idx="1"/>
          </p:nvPr>
        </p:nvSpPr>
        <p:spPr/>
        <p:txBody>
          <a:bodyPr/>
          <a:lstStyle/>
          <a:p>
            <a:pPr marL="0" indent="0">
              <a:buNone/>
            </a:pPr>
            <a:r>
              <a:rPr lang="en-US" dirty="0"/>
              <a:t>…KINEMATICS</a:t>
            </a:r>
          </a:p>
        </p:txBody>
      </p:sp>
    </p:spTree>
    <p:extLst>
      <p:ext uri="{BB962C8B-B14F-4D97-AF65-F5344CB8AC3E}">
        <p14:creationId xmlns:p14="http://schemas.microsoft.com/office/powerpoint/2010/main" val="35565065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you KNOW the Terms?</a:t>
            </a:r>
          </a:p>
        </p:txBody>
      </p:sp>
      <p:sp>
        <p:nvSpPr>
          <p:cNvPr id="3" name="Content Placeholder 2"/>
          <p:cNvSpPr>
            <a:spLocks noGrp="1"/>
          </p:cNvSpPr>
          <p:nvPr>
            <p:ph idx="1"/>
          </p:nvPr>
        </p:nvSpPr>
        <p:spPr/>
        <p:txBody>
          <a:bodyPr/>
          <a:lstStyle/>
          <a:p>
            <a:r>
              <a:rPr lang="en-US" dirty="0"/>
              <a:t>What’s happening if an object has:</a:t>
            </a:r>
          </a:p>
          <a:p>
            <a:pPr lvl="1"/>
            <a:r>
              <a:rPr lang="en-US" dirty="0"/>
              <a:t>Constant position?</a:t>
            </a:r>
          </a:p>
          <a:p>
            <a:pPr lvl="1"/>
            <a:r>
              <a:rPr lang="en-US" dirty="0"/>
              <a:t>Constant VELOCITY?</a:t>
            </a:r>
          </a:p>
          <a:p>
            <a:pPr lvl="1"/>
            <a:r>
              <a:rPr lang="en-US" dirty="0"/>
              <a:t>Constant SPEED?</a:t>
            </a:r>
          </a:p>
          <a:p>
            <a:pPr lvl="1"/>
            <a:r>
              <a:rPr lang="en-US" dirty="0"/>
              <a:t>Constant acceleration?</a:t>
            </a:r>
          </a:p>
          <a:p>
            <a:r>
              <a:rPr lang="en-US" dirty="0"/>
              <a:t>Constant position is the same thing as zero:</a:t>
            </a:r>
          </a:p>
          <a:p>
            <a:r>
              <a:rPr lang="en-US" dirty="0"/>
              <a:t>Constant velocity is the same thing as zero:</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cause?</a:t>
            </a:r>
          </a:p>
        </p:txBody>
      </p:sp>
      <p:sp>
        <p:nvSpPr>
          <p:cNvPr id="3" name="Content Placeholder 2"/>
          <p:cNvSpPr>
            <a:spLocks noGrp="1"/>
          </p:cNvSpPr>
          <p:nvPr>
            <p:ph idx="1"/>
          </p:nvPr>
        </p:nvSpPr>
        <p:spPr/>
        <p:txBody>
          <a:bodyPr/>
          <a:lstStyle/>
          <a:p>
            <a:r>
              <a:rPr lang="en-US" dirty="0"/>
              <a:t>Is there a cause of</a:t>
            </a:r>
          </a:p>
          <a:p>
            <a:pPr lvl="1"/>
            <a:r>
              <a:rPr lang="en-US" dirty="0"/>
              <a:t>position?</a:t>
            </a:r>
          </a:p>
          <a:p>
            <a:pPr lvl="1"/>
            <a:r>
              <a:rPr lang="en-US" dirty="0"/>
              <a:t>velocity?</a:t>
            </a:r>
          </a:p>
          <a:p>
            <a:pPr lvl="1"/>
            <a:r>
              <a:rPr lang="en-US" dirty="0"/>
              <a:t>acceleration?</a:t>
            </a:r>
          </a:p>
          <a:p>
            <a:pPr>
              <a:buNone/>
            </a:pPr>
            <a:r>
              <a:rPr lang="en-US" dirty="0"/>
              <a:t>If so, what is the cause?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NET Force</a:t>
            </a:r>
          </a:p>
        </p:txBody>
      </p:sp>
      <p:sp>
        <p:nvSpPr>
          <p:cNvPr id="3" name="Content Placeholder 2"/>
          <p:cNvSpPr>
            <a:spLocks noGrp="1"/>
          </p:cNvSpPr>
          <p:nvPr>
            <p:ph idx="1"/>
          </p:nvPr>
        </p:nvSpPr>
        <p:spPr/>
        <p:txBody>
          <a:bodyPr/>
          <a:lstStyle/>
          <a:p>
            <a:r>
              <a:rPr lang="en-US" dirty="0"/>
              <a:t>The cause of acceleration</a:t>
            </a:r>
          </a:p>
          <a:p>
            <a:r>
              <a:rPr lang="en-US" dirty="0"/>
              <a:t>The result of adding all the forces acting on an object</a:t>
            </a:r>
          </a:p>
          <a:p>
            <a:r>
              <a:rPr lang="en-US" dirty="0"/>
              <a:t>A vector, and the acceleration it causes is in the </a:t>
            </a:r>
            <a:r>
              <a:rPr lang="en-US"/>
              <a:t>same direction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(Your) Kinematics Questions (so far…)</a:t>
            </a:r>
          </a:p>
        </p:txBody>
      </p:sp>
      <p:sp>
        <p:nvSpPr>
          <p:cNvPr id="3" name="Content Placeholder 2"/>
          <p:cNvSpPr>
            <a:spLocks noGrp="1"/>
          </p:cNvSpPr>
          <p:nvPr>
            <p:ph idx="1"/>
          </p:nvPr>
        </p:nvSpPr>
        <p:spPr/>
        <p:txBody>
          <a:bodyPr/>
          <a:lstStyle/>
          <a:p>
            <a:r>
              <a:rPr lang="en-US" dirty="0"/>
              <a:t>How fast…?</a:t>
            </a:r>
          </a:p>
          <a:p>
            <a:r>
              <a:rPr lang="en-US" dirty="0"/>
              <a:t>How far…?</a:t>
            </a:r>
          </a:p>
          <a:p>
            <a:r>
              <a:rPr lang="en-US" dirty="0"/>
              <a:t>How long…?</a:t>
            </a:r>
          </a:p>
          <a:p>
            <a:r>
              <a:rPr lang="en-US" dirty="0"/>
              <a:t>Where…?</a:t>
            </a:r>
          </a:p>
          <a:p>
            <a:r>
              <a:rPr lang="en-US" dirty="0"/>
              <a:t>When…?</a:t>
            </a:r>
          </a:p>
        </p:txBody>
      </p:sp>
    </p:spTree>
    <p:extLst>
      <p:ext uri="{BB962C8B-B14F-4D97-AF65-F5344CB8AC3E}">
        <p14:creationId xmlns:p14="http://schemas.microsoft.com/office/powerpoint/2010/main" val="3800303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(Your) Kinematics Questions </a:t>
            </a:r>
            <a:br>
              <a:rPr lang="en-US" dirty="0"/>
            </a:br>
            <a:r>
              <a:rPr lang="en-US" dirty="0"/>
              <a:t>(after editing)</a:t>
            </a:r>
          </a:p>
        </p:txBody>
      </p:sp>
      <p:sp>
        <p:nvSpPr>
          <p:cNvPr id="3" name="Content Placeholder 2"/>
          <p:cNvSpPr>
            <a:spLocks noGrp="1"/>
          </p:cNvSpPr>
          <p:nvPr>
            <p:ph idx="1"/>
          </p:nvPr>
        </p:nvSpPr>
        <p:spPr/>
        <p:txBody>
          <a:bodyPr>
            <a:noAutofit/>
          </a:bodyPr>
          <a:lstStyle/>
          <a:p>
            <a:pPr>
              <a:buNone/>
            </a:pPr>
            <a:r>
              <a:rPr lang="en-US" sz="2800" dirty="0"/>
              <a:t> 	-			- </a:t>
            </a:r>
            <a:r>
              <a:rPr lang="en-US" sz="2800" u="sng" dirty="0"/>
              <a:t>when</a:t>
            </a:r>
            <a:r>
              <a:rPr lang="en-US" sz="2800" dirty="0"/>
              <a:t>?</a:t>
            </a:r>
          </a:p>
          <a:p>
            <a:pPr>
              <a:buNone/>
            </a:pPr>
            <a:r>
              <a:rPr lang="en-US" sz="2800" dirty="0"/>
              <a:t>	-			- </a:t>
            </a:r>
            <a:r>
              <a:rPr lang="en-US" sz="2800" u="sng" dirty="0"/>
              <a:t>where</a:t>
            </a:r>
            <a:r>
              <a:rPr lang="en-US" sz="2800" dirty="0"/>
              <a:t> is (was) object?</a:t>
            </a:r>
          </a:p>
          <a:p>
            <a:pPr>
              <a:buNone/>
            </a:pPr>
            <a:r>
              <a:rPr lang="en-US" sz="2800" dirty="0"/>
              <a:t>	-			- </a:t>
            </a:r>
            <a:r>
              <a:rPr lang="en-US" sz="2800" u="sng" dirty="0"/>
              <a:t>how long </a:t>
            </a:r>
            <a:r>
              <a:rPr lang="en-US" sz="2800" dirty="0"/>
              <a:t>does (did) motion take?</a:t>
            </a:r>
          </a:p>
          <a:p>
            <a:pPr>
              <a:buNone/>
            </a:pPr>
            <a:r>
              <a:rPr lang="en-US" sz="2800" dirty="0"/>
              <a:t>	-			- how far does object move?</a:t>
            </a:r>
          </a:p>
          <a:p>
            <a:pPr>
              <a:buNone/>
            </a:pPr>
            <a:r>
              <a:rPr lang="en-US" sz="2800" dirty="0"/>
              <a:t>	-			- how far (and which way) is</a:t>
            </a:r>
          </a:p>
          <a:p>
            <a:pPr>
              <a:buNone/>
            </a:pPr>
            <a:r>
              <a:rPr lang="en-US" sz="2800" dirty="0"/>
              <a:t>				   object moved from start?</a:t>
            </a:r>
          </a:p>
          <a:p>
            <a:pPr>
              <a:buNone/>
            </a:pPr>
            <a:r>
              <a:rPr lang="en-US" sz="2800" dirty="0"/>
              <a:t>	-			- how fast is object moving?</a:t>
            </a:r>
          </a:p>
          <a:p>
            <a:pPr>
              <a:buNone/>
            </a:pPr>
            <a:r>
              <a:rPr lang="en-US" sz="2800" dirty="0"/>
              <a:t>	-			- how fast &amp; which way is it</a:t>
            </a:r>
          </a:p>
          <a:p>
            <a:pPr>
              <a:buNone/>
            </a:pPr>
            <a:r>
              <a:rPr lang="en-US" sz="2800" dirty="0"/>
              <a:t>				   moving?</a:t>
            </a:r>
          </a:p>
        </p:txBody>
      </p:sp>
    </p:spTree>
    <p:extLst>
      <p:ext uri="{BB962C8B-B14F-4D97-AF65-F5344CB8AC3E}">
        <p14:creationId xmlns:p14="http://schemas.microsoft.com/office/powerpoint/2010/main" val="2385189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Measurement Names</a:t>
            </a:r>
          </a:p>
        </p:txBody>
      </p:sp>
      <p:sp>
        <p:nvSpPr>
          <p:cNvPr id="3" name="Content Placeholder 2"/>
          <p:cNvSpPr>
            <a:spLocks noGrp="1"/>
          </p:cNvSpPr>
          <p:nvPr>
            <p:ph idx="1"/>
          </p:nvPr>
        </p:nvSpPr>
        <p:spPr/>
        <p:txBody>
          <a:bodyPr>
            <a:normAutofit lnSpcReduction="10000"/>
          </a:bodyPr>
          <a:lstStyle/>
          <a:p>
            <a:pPr>
              <a:buNone/>
            </a:pPr>
            <a:r>
              <a:rPr lang="en-US" dirty="0"/>
              <a:t>-time			-</a:t>
            </a:r>
          </a:p>
          <a:p>
            <a:pPr>
              <a:buNone/>
            </a:pPr>
            <a:r>
              <a:rPr lang="en-US" dirty="0"/>
              <a:t>-duration		-</a:t>
            </a:r>
          </a:p>
          <a:p>
            <a:pPr>
              <a:buNone/>
            </a:pPr>
            <a:r>
              <a:rPr lang="en-US" dirty="0"/>
              <a:t>-position		-</a:t>
            </a:r>
          </a:p>
          <a:p>
            <a:pPr>
              <a:buNone/>
            </a:pPr>
            <a:r>
              <a:rPr lang="en-US" dirty="0"/>
              <a:t>-distance		-</a:t>
            </a:r>
          </a:p>
          <a:p>
            <a:pPr>
              <a:buNone/>
            </a:pPr>
            <a:r>
              <a:rPr lang="en-US" dirty="0"/>
              <a:t>-displacement	-</a:t>
            </a:r>
          </a:p>
          <a:p>
            <a:pPr>
              <a:buNone/>
            </a:pPr>
            <a:r>
              <a:rPr lang="en-US" dirty="0"/>
              <a:t>-speed		-</a:t>
            </a:r>
          </a:p>
          <a:p>
            <a:pPr>
              <a:buNone/>
            </a:pPr>
            <a:r>
              <a:rPr lang="en-US" dirty="0"/>
              <a:t>-velocity		-</a:t>
            </a:r>
          </a:p>
          <a:p>
            <a:pPr>
              <a:buNone/>
            </a:pPr>
            <a:r>
              <a:rPr lang="en-US" dirty="0"/>
              <a:t>-</a:t>
            </a:r>
            <a:r>
              <a:rPr lang="en-US" b="1" i="1" dirty="0"/>
              <a:t>Which of these terms relates two other terms?</a:t>
            </a:r>
          </a:p>
          <a:p>
            <a:endParaRPr lang="en-US" dirty="0"/>
          </a:p>
        </p:txBody>
      </p:sp>
    </p:spTree>
    <p:extLst>
      <p:ext uri="{BB962C8B-B14F-4D97-AF65-F5344CB8AC3E}">
        <p14:creationId xmlns:p14="http://schemas.microsoft.com/office/powerpoint/2010/main" val="1969115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39FAB-6A54-4996-BE15-7E7726486BB7}"/>
              </a:ext>
            </a:extLst>
          </p:cNvPr>
          <p:cNvSpPr>
            <a:spLocks noGrp="1"/>
          </p:cNvSpPr>
          <p:nvPr>
            <p:ph type="title"/>
          </p:nvPr>
        </p:nvSpPr>
        <p:spPr/>
        <p:txBody>
          <a:bodyPr/>
          <a:lstStyle/>
          <a:p>
            <a:r>
              <a:rPr lang="en-US" dirty="0"/>
              <a:t>Assignment</a:t>
            </a:r>
          </a:p>
        </p:txBody>
      </p:sp>
      <p:sp>
        <p:nvSpPr>
          <p:cNvPr id="3" name="Content Placeholder 2">
            <a:extLst>
              <a:ext uri="{FF2B5EF4-FFF2-40B4-BE49-F238E27FC236}">
                <a16:creationId xmlns:a16="http://schemas.microsoft.com/office/drawing/2014/main" id="{5FA21C64-9426-41B8-8CCC-F2F9F4A01442}"/>
              </a:ext>
            </a:extLst>
          </p:cNvPr>
          <p:cNvSpPr>
            <a:spLocks noGrp="1"/>
          </p:cNvSpPr>
          <p:nvPr>
            <p:ph idx="1"/>
          </p:nvPr>
        </p:nvSpPr>
        <p:spPr/>
        <p:txBody>
          <a:bodyPr/>
          <a:lstStyle/>
          <a:p>
            <a:r>
              <a:rPr lang="en-US" dirty="0"/>
              <a:t>Quest Kinematics I #1-7</a:t>
            </a:r>
          </a:p>
        </p:txBody>
      </p:sp>
    </p:spTree>
    <p:extLst>
      <p:ext uri="{BB962C8B-B14F-4D97-AF65-F5344CB8AC3E}">
        <p14:creationId xmlns:p14="http://schemas.microsoft.com/office/powerpoint/2010/main" val="350026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a:t>
            </a:r>
            <a:r>
              <a:rPr lang="en-US" dirty="0" err="1"/>
              <a:t>vs</a:t>
            </a:r>
            <a:r>
              <a:rPr lang="en-US" dirty="0"/>
              <a:t> Duration</a:t>
            </a:r>
          </a:p>
        </p:txBody>
      </p:sp>
      <p:sp>
        <p:nvSpPr>
          <p:cNvPr id="3" name="Content Placeholder 2"/>
          <p:cNvSpPr>
            <a:spLocks noGrp="1"/>
          </p:cNvSpPr>
          <p:nvPr>
            <p:ph idx="1"/>
          </p:nvPr>
        </p:nvSpPr>
        <p:spPr/>
        <p:txBody>
          <a:bodyPr/>
          <a:lstStyle/>
          <a:p>
            <a:r>
              <a:rPr lang="en-US" dirty="0"/>
              <a:t>What is the difference?</a:t>
            </a:r>
          </a:p>
          <a:p>
            <a:r>
              <a:rPr lang="en-US" dirty="0"/>
              <a:t>What is the same?</a:t>
            </a:r>
          </a:p>
          <a:p>
            <a:r>
              <a:rPr lang="en-US" dirty="0"/>
              <a:t>Which one must be computed if you use a traditional clock?  How do you perform that computation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Distance </a:t>
            </a:r>
            <a:r>
              <a:rPr lang="en-US" dirty="0" err="1"/>
              <a:t>vs</a:t>
            </a:r>
            <a:r>
              <a:rPr lang="en-US" dirty="0"/>
              <a:t> Displacement</a:t>
            </a:r>
          </a:p>
        </p:txBody>
      </p:sp>
      <p:sp>
        <p:nvSpPr>
          <p:cNvPr id="3" name="Content Placeholder 2"/>
          <p:cNvSpPr>
            <a:spLocks noGrp="1"/>
          </p:cNvSpPr>
          <p:nvPr>
            <p:ph idx="1"/>
          </p:nvPr>
        </p:nvSpPr>
        <p:spPr/>
        <p:txBody>
          <a:bodyPr/>
          <a:lstStyle/>
          <a:p>
            <a:r>
              <a:rPr lang="en-US" dirty="0"/>
              <a:t>What is the difference?</a:t>
            </a:r>
          </a:p>
          <a:p>
            <a:r>
              <a:rPr lang="en-US" dirty="0"/>
              <a:t>What is the same?</a:t>
            </a:r>
          </a:p>
          <a:p>
            <a:r>
              <a:rPr lang="en-US" dirty="0"/>
              <a:t>Which measurement matters to a football coach?</a:t>
            </a:r>
          </a:p>
          <a:p>
            <a:r>
              <a:rPr lang="en-US" dirty="0"/>
              <a:t>Which one affects how tired a running back would be at the end of a play?</a:t>
            </a:r>
          </a:p>
          <a:p>
            <a:r>
              <a:rPr lang="en-US" dirty="0"/>
              <a:t>Which one is 1600m when the “mile” is run at a track meet?</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C5977E18A3A12488AAA9666C46A216D" ma:contentTypeVersion="1" ma:contentTypeDescription="Create a new document." ma:contentTypeScope="" ma:versionID="fb65b05ac02823b077958044bc2b57e1">
  <xsd:schema xmlns:xsd="http://www.w3.org/2001/XMLSchema" xmlns:xs="http://www.w3.org/2001/XMLSchema" xmlns:p="http://schemas.microsoft.com/office/2006/metadata/properties" xmlns:ns3="830af3a2-2a75-48ef-a34f-230c95d7a199" targetNamespace="http://schemas.microsoft.com/office/2006/metadata/properties" ma:root="true" ma:fieldsID="9a9e1c0eb44bf423e4450d5ec36935a3" ns3:_="">
    <xsd:import namespace="830af3a2-2a75-48ef-a34f-230c95d7a199"/>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0af3a2-2a75-48ef-a34f-230c95d7a19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0F4C4D-9C68-47D1-9FFB-E897B8FF96F8}">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830af3a2-2a75-48ef-a34f-230c95d7a199"/>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075D8EE-5A9D-4243-ACBA-8616390904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0af3a2-2a75-48ef-a34f-230c95d7a1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A1D2169-1211-4330-B8AA-45E68936DC7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6361</TotalTime>
  <Words>1212</Words>
  <Application>Microsoft Office PowerPoint</Application>
  <PresentationFormat>On-screen Show (4:3)</PresentationFormat>
  <Paragraphs>169</Paragraphs>
  <Slides>32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Calibri</vt:lpstr>
      <vt:lpstr>Office Theme</vt:lpstr>
      <vt:lpstr>Kinematics Terms and Questions</vt:lpstr>
      <vt:lpstr>What should my notebook look like?</vt:lpstr>
      <vt:lpstr>Lets ask some questions about…</vt:lpstr>
      <vt:lpstr>(Your) Kinematics Questions (so far…)</vt:lpstr>
      <vt:lpstr>(Your) Kinematics Questions  (after editing)</vt:lpstr>
      <vt:lpstr>Measurement Names</vt:lpstr>
      <vt:lpstr>Assignment</vt:lpstr>
      <vt:lpstr>Time vs Duration</vt:lpstr>
      <vt:lpstr>Distance vs Displacement</vt:lpstr>
      <vt:lpstr>Distance and Displacement</vt:lpstr>
      <vt:lpstr>Speed and Velocity</vt:lpstr>
      <vt:lpstr>Average vs Instantaneous</vt:lpstr>
      <vt:lpstr>Avg. Speed and Velocity</vt:lpstr>
      <vt:lpstr>Example</vt:lpstr>
      <vt:lpstr>What is the (average) speed of your jeep?</vt:lpstr>
      <vt:lpstr>What is the mathematical relationship between ________ (__) and _______ (__) for the jeep while it moves at a constant speed?</vt:lpstr>
      <vt:lpstr>Mathematical Relationship Lab</vt:lpstr>
      <vt:lpstr>Steps to a mathematical relationship lab:</vt:lpstr>
      <vt:lpstr>POD</vt:lpstr>
      <vt:lpstr>Position vs Time Graphs (x-t graphs)</vt:lpstr>
      <vt:lpstr>Warm-up Question</vt:lpstr>
      <vt:lpstr>What is the mathematical relationship between…</vt:lpstr>
      <vt:lpstr>What is the mathematical relationship between the position (m) and time (s) for…</vt:lpstr>
      <vt:lpstr>What is the mathematical relationship between the position (m) and time (s) for the cart that starts from rest at the origin and gains speed?</vt:lpstr>
      <vt:lpstr>Symbols - Terms - Questions</vt:lpstr>
      <vt:lpstr>Terms – Definitions</vt:lpstr>
      <vt:lpstr>Kinematics Terms Organized by …</vt:lpstr>
      <vt:lpstr>Terms and Equations</vt:lpstr>
      <vt:lpstr>POD</vt:lpstr>
      <vt:lpstr>Do you KNOW the Terms?</vt:lpstr>
      <vt:lpstr>What is the cause?</vt:lpstr>
      <vt:lpstr>A NET Force</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Kinematics Terms and Questions</dc:title>
  <dc:creator>ian smith</dc:creator>
  <cp:lastModifiedBy>SMITH, IAN</cp:lastModifiedBy>
  <cp:revision>190</cp:revision>
  <dcterms:created xsi:type="dcterms:W3CDTF">2009-02-11T12:00:01Z</dcterms:created>
  <dcterms:modified xsi:type="dcterms:W3CDTF">2019-03-11T19:19:11Z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0x010100AC5977E18A3A12488AAA9666C46A216D</vt:lpwstr>
  </property>
  <property fmtid="{D5CDD505-2E9C-101B-9397-08002B2CF9AE}" pid="3" name="IsMyDocuments">
    <vt:bool>true</vt:bool>
  </property>
</Properties>
</file>